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24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defRPr sz="12100" cap="all">
                <a:solidFill>
                  <a:srgbClr val="5C5C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CBCBCB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300"/>
              </a:spcBef>
              <a:defRPr sz="5200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</p:spPr>
        <p:txBody>
          <a:bodyPr anchor="t"/>
          <a:lstStyle>
            <a:lvl1pPr marL="469900" indent="-469900">
              <a:spcBef>
                <a:spcPts val="1800"/>
              </a:spcBef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  <a:lvl2pPr marL="939800" indent="-469900">
              <a:spcBef>
                <a:spcPts val="1800"/>
              </a:spcBef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2pPr>
            <a:lvl3pPr marL="1409700" indent="-469900">
              <a:spcBef>
                <a:spcPts val="1800"/>
              </a:spcBef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3pPr>
            <a:lvl4pPr marL="1879600" indent="-469900">
              <a:spcBef>
                <a:spcPts val="1800"/>
              </a:spcBef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4pPr>
            <a:lvl5pPr marL="2349500" indent="-469900">
              <a:spcBef>
                <a:spcPts val="1800"/>
              </a:spcBef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lstestserver.endicia.com/LabelService/EwsLabelService.asmx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idx="15"/>
          </p:nvPr>
        </p:nvSpPr>
        <p:spPr>
          <a:xfrm flipV="1">
            <a:off x="641350" y="8470896"/>
            <a:ext cx="11874500" cy="4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206108" y="8624817"/>
            <a:ext cx="3309742" cy="637436"/>
          </a:xfrm>
          <a:prstGeom prst="rect">
            <a:avLst/>
          </a:prstGeom>
        </p:spPr>
        <p:txBody>
          <a:bodyPr/>
          <a:lstStyle/>
          <a:p>
            <a:r>
              <a:rPr dirty="0"/>
              <a:t>Big Data</a:t>
            </a:r>
          </a:p>
        </p:txBody>
      </p:sp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-714730" y="6387175"/>
            <a:ext cx="13396192" cy="22098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8000" dirty="0">
                <a:solidFill>
                  <a:srgbClr val="48454F"/>
                </a:solidFill>
              </a:rPr>
              <a:t>Roslyn</a:t>
            </a:r>
            <a:r>
              <a:rPr sz="8000" dirty="0"/>
              <a:t> Technology</a:t>
            </a:r>
          </a:p>
        </p:txBody>
      </p:sp>
      <p:pic>
        <p:nvPicPr>
          <p:cNvPr id="144" name="Se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3701" y="7503781"/>
            <a:ext cx="962733" cy="897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371"/>
            <a:ext cx="13004801" cy="6836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571500" y="521044"/>
            <a:ext cx="11861800" cy="8390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dirty="0"/>
              <a:t>The cost of free - Security/Privacy Dilemma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Actions taken today online stay forever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Job hunters look at Facebook and other social networking sites during their hiring process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Not everything needs to be posted online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Selfies, videos, etc… should be appropriate at all times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t>Internet runs on Google Analytics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Big companies pay big money for data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Notice the advertisements in Facebook or on some webpages are oddly similar to your surfing habits?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Ethics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76200" y="1809750"/>
            <a:ext cx="11861800" cy="7226300"/>
          </a:xfrm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rgbClr val="000000"/>
                </a:solidFill>
              </a:defRPr>
            </a:pPr>
            <a:r>
              <a:t>Devices should be put away at dinner time and other social events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t>Learn to control yourself and be mindful of your surroundings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Texting while someone is</a:t>
            </a:r>
            <a:br/>
            <a:r>
              <a:t>talking to you is rude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t>Texting, emails, etc.. </a:t>
            </a:r>
            <a:br/>
            <a:r>
              <a:t>should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not</a:t>
            </a:r>
            <a:r>
              <a:t> be responded </a:t>
            </a:r>
            <a:br/>
            <a:r>
              <a:t>to immediately</a:t>
            </a:r>
          </a:p>
        </p:txBody>
      </p:sp>
      <p:pic>
        <p:nvPicPr>
          <p:cNvPr id="15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1609" y="5424579"/>
            <a:ext cx="5908391" cy="4185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952500" y="285140"/>
            <a:ext cx="11099800" cy="1507486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Asymmetric and Public Keys</a:t>
            </a:r>
          </a:p>
        </p:txBody>
      </p:sp>
      <p:pic>
        <p:nvPicPr>
          <p:cNvPr id="15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940969"/>
            <a:ext cx="13004801" cy="373206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94233" y="6325920"/>
            <a:ext cx="1234853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t>Sites secure data transmission with a public certificates</a:t>
            </a:r>
          </a:p>
          <a:p>
            <a:pPr marL="228600" indent="-228600" algn="l">
              <a:buSzPct val="100000"/>
              <a:buChar char="•"/>
            </a:pPr>
            <a:r>
              <a:t>Only the server with the private key can decrypt the data</a:t>
            </a:r>
          </a:p>
          <a:p>
            <a:pPr marL="228600" indent="-228600" algn="l">
              <a:buSzPct val="100000"/>
              <a:buChar char="•"/>
            </a:pPr>
            <a:r>
              <a:t>The Sender/Client can only encrypt the data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952500" y="-443087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Data Innovations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480933" y="1486295"/>
            <a:ext cx="11715485" cy="4546601"/>
          </a:xfrm>
          <a:prstGeom prst="rect">
            <a:avLst/>
          </a:prstGeom>
        </p:spPr>
        <p:txBody>
          <a:bodyPr anchor="t"/>
          <a:lstStyle/>
          <a:p>
            <a:r>
              <a:t>XML - Tag based mark up language, abstract design</a:t>
            </a:r>
          </a:p>
          <a:p>
            <a:r>
              <a:t>Json (JavaScript Object Notation) is a lightweight data-interchange format</a:t>
            </a:r>
          </a:p>
          <a:p>
            <a:pPr lvl="1"/>
            <a:r>
              <a:t>Allows for easily exchanging data with heterogeneous devices such as IBM AS400 servers, iOS, android ,etc…</a:t>
            </a:r>
          </a:p>
          <a:p>
            <a:pPr lvl="1"/>
            <a:r>
              <a:t>Both support Serialization (From Strings to Object and back) deserialization.</a:t>
            </a:r>
          </a:p>
        </p:txBody>
      </p:sp>
      <p:sp>
        <p:nvSpPr>
          <p:cNvPr id="162" name="Shape 162"/>
          <p:cNvSpPr/>
          <p:nvPr/>
        </p:nvSpPr>
        <p:spPr>
          <a:xfrm>
            <a:off x="-329099" y="5767237"/>
            <a:ext cx="9585889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algn="l"/>
            <a:r>
              <a:t>&lt;User&gt;</a:t>
            </a:r>
          </a:p>
          <a:p>
            <a:pPr lvl="8" algn="l"/>
            <a:r>
              <a:t>&lt;FirstName&gt;</a:t>
            </a:r>
          </a:p>
          <a:p>
            <a:pPr lvl="8" algn="l"/>
            <a:r>
              <a:t>&lt;LastName&gt;</a:t>
            </a:r>
          </a:p>
          <a:p>
            <a:pPr lvl="8" algn="l"/>
            <a:r>
              <a:t>&lt;UserName&gt;</a:t>
            </a:r>
          </a:p>
          <a:p>
            <a:pPr lvl="6" algn="l"/>
            <a:r>
              <a:t>&lt;/User&gt;</a:t>
            </a:r>
          </a:p>
        </p:txBody>
      </p:sp>
      <p:sp>
        <p:nvSpPr>
          <p:cNvPr id="163" name="Shape 163">
            <a:hlinkClick r:id="rId2"/>
          </p:cNvPr>
          <p:cNvSpPr/>
          <p:nvPr/>
        </p:nvSpPr>
        <p:spPr>
          <a:xfrm>
            <a:off x="-81377" y="8514467"/>
            <a:ext cx="1284010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https://elstestserver.endicia.com/LabelService/EwsLabelService.asmx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Custom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DIN Alternate</vt:lpstr>
      <vt:lpstr>DIN Condensed</vt:lpstr>
      <vt:lpstr>Helvetica</vt:lpstr>
      <vt:lpstr>Helvetica Light</vt:lpstr>
      <vt:lpstr>Helvetica Neue</vt:lpstr>
      <vt:lpstr>Iowan Old Style Bold</vt:lpstr>
      <vt:lpstr>Iowan Old Style Italic</vt:lpstr>
      <vt:lpstr>Iowan Old Style Roman</vt:lpstr>
      <vt:lpstr>Zapf Dingbats</vt:lpstr>
      <vt:lpstr>White</vt:lpstr>
      <vt:lpstr>Roslyn Technology</vt:lpstr>
      <vt:lpstr>The cost of free - Security/Privacy Dilemma</vt:lpstr>
      <vt:lpstr>Ethics</vt:lpstr>
      <vt:lpstr>Asymmetric and Public Keys</vt:lpstr>
      <vt:lpstr>Data Innovations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Roslyn Technology</dc:title>
  <cp:lastModifiedBy>Jason Lopez</cp:lastModifiedBy>
  <cp:revision>3</cp:revision>
  <dcterms:modified xsi:type="dcterms:W3CDTF">2017-01-23T15:24:49Z</dcterms:modified>
</cp:coreProperties>
</file>